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3"/>
  </p:notesMasterIdLst>
  <p:sldIdLst>
    <p:sldId id="356" r:id="rId3"/>
    <p:sldId id="342" r:id="rId4"/>
    <p:sldId id="296" r:id="rId5"/>
    <p:sldId id="346" r:id="rId6"/>
    <p:sldId id="358" r:id="rId7"/>
    <p:sldId id="359" r:id="rId8"/>
    <p:sldId id="345" r:id="rId9"/>
    <p:sldId id="350" r:id="rId10"/>
    <p:sldId id="351" r:id="rId11"/>
    <p:sldId id="352" r:id="rId12"/>
    <p:sldId id="353" r:id="rId13"/>
    <p:sldId id="354" r:id="rId14"/>
    <p:sldId id="360" r:id="rId15"/>
    <p:sldId id="361" r:id="rId16"/>
    <p:sldId id="362" r:id="rId17"/>
    <p:sldId id="363" r:id="rId18"/>
    <p:sldId id="364" r:id="rId19"/>
    <p:sldId id="365" r:id="rId20"/>
    <p:sldId id="366" r:id="rId21"/>
    <p:sldId id="357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90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0B55AF-62EB-4700-9287-B3A375D3A49A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6D6094-C196-40CA-AFB9-145CF79CAE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0115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015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3868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2127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1484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1532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1154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2227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9338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593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2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We're Family!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(Pronunciation-2e)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532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08547"/>
            <a:ext cx="11430000" cy="28136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spends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lot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fishing.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他花很多时间钓鱼。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动词短语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“spend 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+doing sth”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花费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做某事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mother spends two hours playing the piano every day.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我妈妈每天花两个小时弹钢琴。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91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15522"/>
            <a:ext cx="11430000" cy="3933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动词短语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“spend+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+on sth”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在某事上花费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Jenny spends an hour on her homework after school.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珍妮放学后花一个小时做作业。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常用句式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“It takes sb some time to do sth”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某人做某事花了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指代的是后面的动词不定式。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takes me twenty minutes to water the carrot plants.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我花二十分钟给胡萝卜植株浇水。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96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81953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Sally likes singing. She usually spends one hour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 night.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A.practice	B.practicing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C.to practice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D.practices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妈妈每天早上大约花费半小时给家人做早餐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Mum spends about half an hour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family every day.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034359" y="108516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5395083" y="3294844"/>
            <a:ext cx="35525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cooking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breakfast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812059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作业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进阶演练</a:t>
              </a: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37910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一、找出画线部分的读音与其他三个不同的选项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.A.h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er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B.int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er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C.g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ir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D.b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ir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.A.doct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B.h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C.work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er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D.teach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.A.b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B.l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ck		C.m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	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.A.w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B.h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		C.c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D.K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.A.f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B.b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		C.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D.l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18926" y="2048927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  <p:sp>
        <p:nvSpPr>
          <p:cNvPr id="18" name="矩形 17"/>
          <p:cNvSpPr/>
          <p:nvPr/>
        </p:nvSpPr>
        <p:spPr>
          <a:xfrm>
            <a:off x="3862285" y="3143156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  <p:sp>
        <p:nvSpPr>
          <p:cNvPr id="19" name="矩形 18"/>
          <p:cNvSpPr/>
          <p:nvPr/>
        </p:nvSpPr>
        <p:spPr>
          <a:xfrm>
            <a:off x="7935313" y="420886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20" name="矩形 19"/>
          <p:cNvSpPr/>
          <p:nvPr/>
        </p:nvSpPr>
        <p:spPr>
          <a:xfrm>
            <a:off x="7935313" y="481708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  <p:sp>
        <p:nvSpPr>
          <p:cNvPr id="21" name="矩形 20"/>
          <p:cNvSpPr/>
          <p:nvPr/>
        </p:nvSpPr>
        <p:spPr>
          <a:xfrm>
            <a:off x="7935313" y="53907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51089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16209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二、根据句意及所给提示填空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.Does he have a ping-pong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球拍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.How about seeing a film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共同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after dinner?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often see my uncle Jeff play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国际象棋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with robots.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our school, our Chinese friends.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.—What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 you have as a pet?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—A cat.Her name is Mimi.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73714" y="1620134"/>
            <a:ext cx="6222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bat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4793880" y="2143354"/>
            <a:ext cx="13596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together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5433124" y="2742572"/>
            <a:ext cx="9605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chess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1004962" y="3274676"/>
            <a:ext cx="15281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Welcome</a:t>
            </a:r>
            <a:endParaRPr lang="zh-CN" altLang="en-US" sz="2800"/>
          </a:p>
        </p:txBody>
      </p:sp>
      <p:sp>
        <p:nvSpPr>
          <p:cNvPr id="7" name="矩形 6"/>
          <p:cNvSpPr/>
          <p:nvPr/>
        </p:nvSpPr>
        <p:spPr>
          <a:xfrm>
            <a:off x="2155668" y="3860399"/>
            <a:ext cx="11592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animal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201392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58798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三、根据中文提示完成句子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这是我妈妈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她二胡拉得很好。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my mother.She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well.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每天放学后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我都和我的朋友们打乒乓球。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my friends after school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我表姐是个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书虫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她阅读量很大。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cousin is a “bookworm”.She reads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2077" y="2278179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This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4430860" y="2216533"/>
            <a:ext cx="40815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plays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the               </a:t>
            </a:r>
            <a:r>
              <a:rPr lang="en-US" altLang="zh-CN" sz="2800" i="1" smtClean="0">
                <a:solidFill>
                  <a:srgbClr val="FF0000"/>
                </a:solidFill>
                <a:latin typeface="Times New Roman" panose="02020603050405020304" pitchFamily="18" charset="0"/>
              </a:rPr>
              <a:t>erhu</a:t>
            </a:r>
            <a:endParaRPr lang="zh-CN" altLang="en-US" sz="2800" i="1"/>
          </a:p>
        </p:txBody>
      </p:sp>
      <p:sp>
        <p:nvSpPr>
          <p:cNvPr id="5" name="矩形 4"/>
          <p:cNvSpPr/>
          <p:nvPr/>
        </p:nvSpPr>
        <p:spPr>
          <a:xfrm>
            <a:off x="1344738" y="3326142"/>
            <a:ext cx="3265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play  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ping-pong</a:t>
            </a:r>
            <a:endParaRPr lang="zh-CN" altLang="en-US" sz="2800" i="1"/>
          </a:p>
        </p:txBody>
      </p:sp>
      <p:sp>
        <p:nvSpPr>
          <p:cNvPr id="6" name="矩形 5"/>
          <p:cNvSpPr/>
          <p:nvPr/>
        </p:nvSpPr>
        <p:spPr>
          <a:xfrm>
            <a:off x="1889269" y="3912531"/>
            <a:ext cx="23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every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day</a:t>
            </a:r>
            <a:endParaRPr lang="zh-CN" altLang="en-US" sz="2800" i="1"/>
          </a:p>
        </p:txBody>
      </p:sp>
      <p:sp>
        <p:nvSpPr>
          <p:cNvPr id="7" name="矩形 6"/>
          <p:cNvSpPr/>
          <p:nvPr/>
        </p:nvSpPr>
        <p:spPr>
          <a:xfrm>
            <a:off x="6687300" y="5020216"/>
            <a:ext cx="21579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lot</a:t>
            </a:r>
            <a:endParaRPr lang="zh-CN" altLang="en-US" sz="2800" i="1"/>
          </a:p>
        </p:txBody>
      </p:sp>
    </p:spTree>
    <p:extLst>
      <p:ext uri="{BB962C8B-B14F-4D97-AF65-F5344CB8AC3E}">
        <p14:creationId xmlns:p14="http://schemas.microsoft.com/office/powerpoint/2010/main" val="11635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59423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那些花是谁的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是我姑姑的。她喜欢园艺。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those flowers?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—My aunt’s.She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你会弹钢琴吗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我不会弹。但我弟弟安迪会弹。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piano?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—No, I can’t.But my brother Andy can.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59804" y="2009888"/>
            <a:ext cx="24256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Whose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are</a:t>
            </a:r>
            <a:endParaRPr lang="zh-CN" altLang="en-US" sz="2800" i="1"/>
          </a:p>
        </p:txBody>
      </p:sp>
      <p:sp>
        <p:nvSpPr>
          <p:cNvPr id="4" name="矩形 3"/>
          <p:cNvSpPr/>
          <p:nvPr/>
        </p:nvSpPr>
        <p:spPr>
          <a:xfrm>
            <a:off x="3151440" y="2533108"/>
            <a:ext cx="31037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likes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gardening</a:t>
            </a:r>
            <a:endParaRPr lang="zh-CN" altLang="en-US" sz="2800" i="1"/>
          </a:p>
        </p:txBody>
      </p:sp>
      <p:sp>
        <p:nvSpPr>
          <p:cNvPr id="5" name="矩形 4"/>
          <p:cNvSpPr/>
          <p:nvPr/>
        </p:nvSpPr>
        <p:spPr>
          <a:xfrm>
            <a:off x="1057063" y="4206793"/>
            <a:ext cx="31742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Can                    play</a:t>
            </a:r>
            <a:endParaRPr lang="zh-CN" altLang="en-US" sz="2800" i="1"/>
          </a:p>
        </p:txBody>
      </p:sp>
    </p:spTree>
    <p:extLst>
      <p:ext uri="{BB962C8B-B14F-4D97-AF65-F5344CB8AC3E}">
        <p14:creationId xmlns:p14="http://schemas.microsoft.com/office/powerpoint/2010/main" val="425013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3106"/>
            <a:ext cx="945002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四、从方框中选词并用其适当形式填空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使短文完整、通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顺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745592"/>
            <a:ext cx="11430000" cy="5922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photo, uncle, parent, sister,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son,daughter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Lily, too, who, what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1398078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 has a big family.Charles and Janet are his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.His father has three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.They are Sam’s aunts.His mother has one brother.His name is John.He is Sam’s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he is Sam’s good friend, too.Sam’s mother has no other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.So Sam has no brothers.But Sam’s mother has two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.They are Sam’s sisters.Look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the girl?She is one of Sam’s sisters.Her name is Lily.Sam has two cousins.Here are two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his cousins.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this?It’s a dog.Is it Sam’s?No, it isn’t his.It’s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cat is hers,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724990" y="1425975"/>
            <a:ext cx="1220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parents</a:t>
            </a:r>
            <a:endParaRPr lang="zh-CN" altLang="en-US" sz="2800" i="1"/>
          </a:p>
        </p:txBody>
      </p:sp>
      <p:sp>
        <p:nvSpPr>
          <p:cNvPr id="6" name="矩形 5"/>
          <p:cNvSpPr/>
          <p:nvPr/>
        </p:nvSpPr>
        <p:spPr>
          <a:xfrm>
            <a:off x="1858446" y="1990291"/>
            <a:ext cx="10807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sisters</a:t>
            </a:r>
            <a:endParaRPr lang="zh-CN" altLang="en-US" sz="2800" i="1"/>
          </a:p>
        </p:txBody>
      </p:sp>
      <p:sp>
        <p:nvSpPr>
          <p:cNvPr id="7" name="矩形 6"/>
          <p:cNvSpPr/>
          <p:nvPr/>
        </p:nvSpPr>
        <p:spPr>
          <a:xfrm>
            <a:off x="4745484" y="2565644"/>
            <a:ext cx="9605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uncle</a:t>
            </a:r>
            <a:endParaRPr lang="zh-CN" altLang="en-US" sz="2800" i="1"/>
          </a:p>
        </p:txBody>
      </p:sp>
      <p:sp>
        <p:nvSpPr>
          <p:cNvPr id="8" name="矩形 7"/>
          <p:cNvSpPr/>
          <p:nvPr/>
        </p:nvSpPr>
        <p:spPr>
          <a:xfrm>
            <a:off x="5615740" y="3106517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sons</a:t>
            </a:r>
            <a:endParaRPr lang="zh-CN" altLang="en-US" sz="2800" i="1"/>
          </a:p>
        </p:txBody>
      </p:sp>
      <p:sp>
        <p:nvSpPr>
          <p:cNvPr id="9" name="矩形 8"/>
          <p:cNvSpPr/>
          <p:nvPr/>
        </p:nvSpPr>
        <p:spPr>
          <a:xfrm>
            <a:off x="4187632" y="3632092"/>
            <a:ext cx="19383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daughters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 i="1"/>
          </a:p>
        </p:txBody>
      </p:sp>
      <p:sp>
        <p:nvSpPr>
          <p:cNvPr id="10" name="矩形 9"/>
          <p:cNvSpPr/>
          <p:nvPr/>
        </p:nvSpPr>
        <p:spPr>
          <a:xfrm>
            <a:off x="1146124" y="4230904"/>
            <a:ext cx="8819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Who</a:t>
            </a:r>
            <a:endParaRPr lang="zh-CN" altLang="en-US" sz="2800" i="1"/>
          </a:p>
        </p:txBody>
      </p:sp>
      <p:sp>
        <p:nvSpPr>
          <p:cNvPr id="11" name="矩形 10"/>
          <p:cNvSpPr/>
          <p:nvPr/>
        </p:nvSpPr>
        <p:spPr>
          <a:xfrm>
            <a:off x="5156807" y="4734836"/>
            <a:ext cx="1141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photos</a:t>
            </a:r>
            <a:endParaRPr lang="zh-CN" altLang="en-US" sz="2800" i="1"/>
          </a:p>
        </p:txBody>
      </p:sp>
      <p:sp>
        <p:nvSpPr>
          <p:cNvPr id="12" name="矩形 11"/>
          <p:cNvSpPr/>
          <p:nvPr/>
        </p:nvSpPr>
        <p:spPr>
          <a:xfrm>
            <a:off x="9342385" y="4775932"/>
            <a:ext cx="9605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</a:t>
            </a:r>
            <a:endParaRPr lang="zh-CN" altLang="en-US" sz="2800" i="1"/>
          </a:p>
        </p:txBody>
      </p:sp>
      <p:sp>
        <p:nvSpPr>
          <p:cNvPr id="13" name="矩形 12"/>
          <p:cNvSpPr/>
          <p:nvPr/>
        </p:nvSpPr>
        <p:spPr>
          <a:xfrm>
            <a:off x="7583777" y="5307875"/>
            <a:ext cx="10224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Lily’s</a:t>
            </a:r>
            <a:endParaRPr lang="zh-CN" altLang="en-US" sz="2800" i="1"/>
          </a:p>
        </p:txBody>
      </p:sp>
      <p:sp>
        <p:nvSpPr>
          <p:cNvPr id="14" name="矩形 13"/>
          <p:cNvSpPr/>
          <p:nvPr/>
        </p:nvSpPr>
        <p:spPr>
          <a:xfrm>
            <a:off x="1159150" y="5882465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too</a:t>
            </a:r>
            <a:endParaRPr lang="zh-CN" altLang="en-US" sz="2800" i="1"/>
          </a:p>
        </p:txBody>
      </p:sp>
    </p:spTree>
    <p:extLst>
      <p:ext uri="{BB962C8B-B14F-4D97-AF65-F5344CB8AC3E}">
        <p14:creationId xmlns:p14="http://schemas.microsoft.com/office/powerpoint/2010/main" val="3663643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99895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思维拓展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五、完形填空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Hi, my name is Linda.I am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English girl.And I am six now.This is 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my family.You can see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people in it.These are my grandparents.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in the middle of the photo.The man is my father and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name is Henry.This is my mother, Anna.My parents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two children, Paul and me.Paul is my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he is only one year old.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the boy?He is my cousin.His name is Tom.He is my uncle’s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.Oh, Pipi is in the photo, too.Pipi is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my dog.I like it very much.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61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60916"/>
            <a:ext cx="3862227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.A.a	B.an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C./	D.the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.A.photo	B.map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C.phone	D.cup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.A.five	B.seven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C.eight	D.nine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.A.We	B.Them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C.They	D.You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.A.his	B.her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C.their	D.our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750120" y="360916"/>
            <a:ext cx="5060879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.A.have	B.meet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C.see 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D.has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.A.friend	B.cousin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C.brother 	D.sister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.A.How	B.What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C.When 	D.Who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.A.cousin	B.brother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C.son 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D.daughter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.A.colour	B.name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C.number 	D.picture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250094" y="360916"/>
            <a:ext cx="0" cy="54953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>
            <a:spLocks noChangeAspect="1"/>
          </p:cNvSpPr>
          <p:nvPr/>
        </p:nvSpPr>
        <p:spPr>
          <a:xfrm>
            <a:off x="381000" y="5953319"/>
            <a:ext cx="455066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BABCA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ACDCB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157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4" y="1776330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9" y="3009882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6477060" y="4243434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1955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81000" y="1545540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一、写出与下面四个音标对应的元音字母或字母组合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ɜː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ʌ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en-US" altLang="zh-CN" sz="2800" smtClean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ɑ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301816" y="2093877"/>
            <a:ext cx="131799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ur, er, ir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301816" y="2631940"/>
            <a:ext cx="92852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er, or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301816" y="3216563"/>
            <a:ext cx="36420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u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483917" y="3742596"/>
            <a:ext cx="106638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ar, ear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92138"/>
            <a:ext cx="585929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二、根据表中物品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写出相应的活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动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334687548"/>
              </p:ext>
            </p:extLst>
          </p:nvPr>
        </p:nvGraphicFramePr>
        <p:xfrm>
          <a:off x="381000" y="1444624"/>
          <a:ext cx="11430000" cy="3328416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fishing rod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fishing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</a:t>
                      </a:r>
                      <a:r>
                        <a:rPr lang="en-US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 Chess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</a:t>
                      </a:r>
                      <a:r>
                        <a:rPr lang="en-US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erhu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</a:t>
                      </a:r>
                      <a:r>
                        <a:rPr lang="en-US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pet dog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</a:t>
                      </a:r>
                      <a:r>
                        <a:rPr lang="en-US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7422380" y="2509697"/>
            <a:ext cx="17491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read books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422380" y="3041194"/>
            <a:ext cx="291137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play Chinese chess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422380" y="3613787"/>
            <a:ext cx="2416046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play the 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</a:rPr>
              <a:t>erhu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 i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134801" y="4168709"/>
            <a:ext cx="4073551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walk the dog(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答案不唯一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)</a:t>
            </a:r>
            <a:endParaRPr lang="zh-CN" altLang="en-US" sz="2800" i="1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60623"/>
            <a:ext cx="459292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三、根据图片提示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补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全对话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25EG02.eps" descr="id:214749233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75799" y="1013109"/>
            <a:ext cx="1410628" cy="1285687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81000" y="2550157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—The red one is Peter’s and the black one is his grandpa’s.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221775" y="2516942"/>
            <a:ext cx="944681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Whose are these ping-pong bats/Whose ping-pong bats are these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03086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5EG03.eps" descr="id:214749234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3337" y="154439"/>
            <a:ext cx="1787750" cy="210747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2056998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—No, I don’t.The piano is my brother’s.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25EG04.eps" descr="id:214749234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89634" y="3322945"/>
            <a:ext cx="3381061" cy="1743303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5033568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—They’re my father’s.He spends lots of time fishing.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262872" y="2006442"/>
            <a:ext cx="33730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 you play the piano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077937" y="4994074"/>
            <a:ext cx="857157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Whose are these fishing rods/Whose fishing rods are these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627824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408617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Whose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它们是谁的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whose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引导的疑问句用来询问某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些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物品的归属。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—Whose is this book?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这本书是谁的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—It’s Jenny’s.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是珍妮的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340057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whose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可以用在名词前面修饰名词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作定语。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—Whose jacket is this?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这是谁的夹克衫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 is Ann’s.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是安的。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77162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—Mike,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pencil box is this?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—It’s Lily’s.Her pencil box is red.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A.where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B.when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C.why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D.whose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Whose are these clothes?(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these?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04121" y="129064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657515" y="4054394"/>
            <a:ext cx="30925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Whose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clothes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319</TotalTime>
  <Words>727</Words>
  <Application>Microsoft Office PowerPoint</Application>
  <PresentationFormat>宽屏</PresentationFormat>
  <Paragraphs>175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56</cp:revision>
  <dcterms:created xsi:type="dcterms:W3CDTF">2021-07-19T03:09:34Z</dcterms:created>
  <dcterms:modified xsi:type="dcterms:W3CDTF">2025-09-09T07:01:10Z</dcterms:modified>
</cp:coreProperties>
</file>